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57" r:id="rId2"/>
  </p:sldMasterIdLst>
  <p:notesMasterIdLst>
    <p:notesMasterId r:id="rId23"/>
  </p:notesMasterIdLst>
  <p:handoutMasterIdLst>
    <p:handoutMasterId r:id="rId24"/>
  </p:handoutMasterIdLst>
  <p:sldIdLst>
    <p:sldId id="276" r:id="rId3"/>
    <p:sldId id="256" r:id="rId4"/>
    <p:sldId id="257" r:id="rId5"/>
    <p:sldId id="258" r:id="rId6"/>
    <p:sldId id="259" r:id="rId7"/>
    <p:sldId id="272" r:id="rId8"/>
    <p:sldId id="273" r:id="rId9"/>
    <p:sldId id="274" r:id="rId10"/>
    <p:sldId id="260" r:id="rId11"/>
    <p:sldId id="262" r:id="rId12"/>
    <p:sldId id="263" r:id="rId13"/>
    <p:sldId id="264" r:id="rId14"/>
    <p:sldId id="271" r:id="rId15"/>
    <p:sldId id="266" r:id="rId16"/>
    <p:sldId id="268" r:id="rId17"/>
    <p:sldId id="269" r:id="rId18"/>
    <p:sldId id="275" r:id="rId19"/>
    <p:sldId id="278" r:id="rId20"/>
    <p:sldId id="277" r:id="rId21"/>
    <p:sldId id="279" r:id="rId2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F7505DB-1E94-4870-8AA1-652041084FDC}">
          <p14:sldIdLst>
            <p14:sldId id="276"/>
            <p14:sldId id="256"/>
            <p14:sldId id="257"/>
            <p14:sldId id="258"/>
            <p14:sldId id="259"/>
            <p14:sldId id="272"/>
            <p14:sldId id="273"/>
            <p14:sldId id="274"/>
            <p14:sldId id="260"/>
            <p14:sldId id="262"/>
            <p14:sldId id="263"/>
            <p14:sldId id="264"/>
            <p14:sldId id="271"/>
            <p14:sldId id="266"/>
            <p14:sldId id="268"/>
            <p14:sldId id="269"/>
            <p14:sldId id="275"/>
            <p14:sldId id="278"/>
            <p14:sldId id="27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CF4"/>
    <a:srgbClr val="C0242A"/>
    <a:srgbClr val="F25F1A"/>
    <a:srgbClr val="662D91"/>
    <a:srgbClr val="8BC63D"/>
    <a:srgbClr val="C1262D"/>
    <a:srgbClr val="F15E17"/>
    <a:srgbClr val="0F58A8"/>
    <a:srgbClr val="89C43A"/>
    <a:srgbClr val="C8E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89528" autoAdjust="0"/>
  </p:normalViewPr>
  <p:slideViewPr>
    <p:cSldViewPr>
      <p:cViewPr varScale="1">
        <p:scale>
          <a:sx n="65" d="100"/>
          <a:sy n="65" d="100"/>
        </p:scale>
        <p:origin x="9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519472-A25A-40CE-AD3F-D1536DFCDA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972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A58E2-5853-47C9-8B20-3294F743C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6" y="2"/>
            <a:ext cx="2971800" cy="466972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B96BF13B-4F1F-4EA6-ABD4-F3266D432CAC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5E9F4-AC61-4F03-BA33-14A9A2117B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430"/>
            <a:ext cx="2971800" cy="4669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5BD4-0F11-4899-A934-388DB923A3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16" y="8829430"/>
            <a:ext cx="2971800" cy="4669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348CF3C4-F0B1-43FB-AB55-49E7BB5D0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5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0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473813"/>
            <a:ext cx="5487640" cy="3660537"/>
          </a:xfrm>
          <a:prstGeom prst="rect">
            <a:avLst/>
          </a:prstGeom>
        </p:spPr>
        <p:txBody>
          <a:bodyPr lIns="90443" tIns="45222" rIns="90443" bIns="4522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9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3967-5774-4527-A1D5-2FA00C55574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4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C3967-5774-4527-A1D5-2FA00C5557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9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C3967-5774-4527-A1D5-2FA00C5557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2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9906-EDCE-415F-B689-8F1FD96F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88D05-DA4A-4237-847E-FF728FE7E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7D2E415-AC23-4E31-9A9A-FCF03D578872}"/>
              </a:ext>
            </a:extLst>
          </p:cNvPr>
          <p:cNvSpPr/>
          <p:nvPr userDrawn="1"/>
        </p:nvSpPr>
        <p:spPr>
          <a:xfrm>
            <a:off x="152400" y="5987783"/>
            <a:ext cx="8382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79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165E-89EF-4585-86F6-BA1AF67E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1DBD-1373-4A3F-8D25-9F66AC3C6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DB95-3BFA-4FCC-AB56-73BE28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1BD3-5456-460F-B2B1-8CECAA1E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2A7D-9536-435A-BA45-50F1AEF2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4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F7998-C5C7-4373-ADE7-2380F3304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ED596-75C2-4274-A953-FB3BC43F4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27C4F-8B46-45DF-A468-E68FBE6E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24978-B36C-4577-AABE-9A8DF83E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CE42-39BA-4854-83A9-2B811687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CC13-B4A5-425C-A0A2-4DA315D88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E97DE-E17B-4936-B37D-5FEFBF13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0022-2B8E-4273-B04C-799AF824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B8E6-7347-41DA-A409-DBF0B481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7DE1-2C12-4A72-83FC-916FDC1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43066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769B-C3A4-4287-86C6-26F46943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36B89-22C3-4B8B-B908-1EE2F1DA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48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6DC9-AD29-49A4-9E9C-AF7C51CB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F90F6-FA10-4F79-82DD-ABDD9831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07B6-2370-46E8-8E31-BB6304B7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1000-8BCF-41C5-B80F-D3D7D4E7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AAFBC-CE62-4C5D-86EC-BE4710D7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50238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BD54-D76E-4879-A394-6776474F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D5E9-9D02-4705-A28E-F074BBE91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1CD9C-56C7-4C40-B97E-35200CDFD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D08B3-B21A-4489-BE24-34145A6E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B034C-558F-4B7F-82F3-59017337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5A4B-75A3-4B21-B12D-376A7C26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70102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B156-CA00-4851-B5C1-32A6F766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FC7CE-1CB8-4DA3-AF1D-C2B891DDF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7340D-4082-4ED8-9325-19A67007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192AD-89C9-4B4B-ADAC-3EC9894BA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58724-9F0D-4E9B-B722-16F428879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C813C-2B9A-4256-8FA6-91EF2EC4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0B858-9BCF-4247-B9F2-FF55195E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AC16F-1D06-4B75-B5D9-77CB769E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64324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84C-30C7-4A2E-BD6C-1AB29F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EDF67-FA3B-4332-947C-BB006A37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895CF-8E9E-49DB-9A61-021FC910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3268C-33B3-4E77-8087-E3C718FF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596839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A265D-378B-4B92-B3C1-09D5A533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618C7-0665-4F05-B7F3-EBB742A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3D5E-57C2-4DA0-9CF9-1CA9442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99557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F099-9A0F-478C-94DA-07E796D6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729C-0BE0-41B8-B7D5-AD96CB86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901BC-6FBF-4FE2-BB97-F801B2737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39449-DD78-44FB-B846-4AB7CD31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0298-DFE8-4F59-8ECB-CB136CAB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8F413-DDFC-4732-BEC3-E47384E7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4866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F43B-6E0E-496E-B634-30229C64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29A1-AB88-4D34-8C00-A36B00B8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6EC212C-4BA0-4141-8135-BA15F9139C92}"/>
              </a:ext>
            </a:extLst>
          </p:cNvPr>
          <p:cNvSpPr/>
          <p:nvPr userDrawn="1"/>
        </p:nvSpPr>
        <p:spPr>
          <a:xfrm>
            <a:off x="152401" y="6010123"/>
            <a:ext cx="762000" cy="7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0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64EE-CC87-44F8-8D26-C3641DF4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F7F3B-9456-4C6C-AF7D-1AE3C9C6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80B6B-4D0F-4D03-91BB-74EF6D7DE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D429D-5903-478B-99AB-140F792B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E283A-BB55-4466-9BEC-A93FE21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7F31-C241-477A-8BEB-E2A96239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515934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28DD-BDFD-4110-9FE0-B0CE6A6F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540FF-359C-462E-A197-6DEBB7E90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9F5F-1B07-42C4-B264-C2737810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F1B2-5850-404E-8812-141E9B38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22C-CDA0-410F-80EB-867EC474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756516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CCD48-BB75-44A8-BA43-DA272E696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A7A77-BA25-492C-A33E-639208D9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306E-496B-4B2D-B280-A7C99D06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4639-DFB2-4474-9747-C38F0EAA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9E1C-7F98-4BC7-A992-C44B111E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4450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D006-9095-435C-A439-E78A0A91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7519-D977-4E97-AFBE-12E544A8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9D893-48CD-4601-9ACC-EE65632F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C5BE-6FB6-4C70-9E14-62DBBD47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C3C6-441D-4701-A8EB-5441C71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0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4879-AE65-4173-8812-143443D0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5B2D-5AE0-4EB2-86A5-A4531EDA3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18F03-B031-4012-B6B1-BF3DEC25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7AD4-87E9-4662-9025-68EDAD5B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EEB7-4506-4D2E-B363-AEF9026D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9CDBF-6319-4BFF-9D9E-153854B9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4E13-C848-4949-9448-9B608909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7151A-F020-419D-A8C5-52845931E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CC09-97CB-43B2-88AC-784D69439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DB951-27A9-440F-BBD6-82117125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BC7D5-D0CD-4945-9D0C-B54F964A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1A972-8325-4858-851B-222A475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8D108-EF9B-43F2-A377-FB104B92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223D2-919B-4938-91B2-18751FCA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9EBC-AD7D-4ACE-9BCB-BDCA7EDF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5A67E-06A3-4701-9D05-4A948906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92B07-F5A4-48A2-9D6E-2C7E3E93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628CE-5116-4174-9846-0DF854BB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41379-5833-4A96-B09C-7126DEBE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34000-688A-45B8-B36D-54CB1E40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373A5-70AA-4B45-9997-66D43929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0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492C-0EB0-4635-BE0D-AB4AB5F2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89A1-1B71-4F05-96A4-1C15FF46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3F76C-C3D8-465E-9C4D-5D1DFA65D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B9510-2D92-4DDE-B25B-FEBA2AA8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9DE95-AAFE-419E-AA2A-40B40F9B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BF3F-914F-48A2-A24C-77759457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0461-3F1D-49CC-BF1C-8B4732F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CA659-F631-4E89-9E97-1917E6E25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22FDF-EDB6-4318-8BD0-5AC4D761B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9F765-0E9C-49BE-BD7E-4DC432CD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0A5F-5C1D-4CDC-A6FC-CD20C505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0E776-0E18-4C9B-AEA2-882CBE59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3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CAC7C-B65F-4C63-9717-C1C97351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71A54-923F-42B4-8184-F796F385C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40A6A-E16B-4CA2-9B73-5BFBCD09D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385A-06BF-4A04-A6F6-C8929B5C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1F37-B5E2-412A-86B2-D7118A232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84D88-EC66-4BD9-8AD5-0F81CB5D96BF}"/>
              </a:ext>
            </a:extLst>
          </p:cNvPr>
          <p:cNvSpPr/>
          <p:nvPr userDrawn="1"/>
        </p:nvSpPr>
        <p:spPr>
          <a:xfrm>
            <a:off x="0" y="5924423"/>
            <a:ext cx="12191999" cy="933577"/>
          </a:xfrm>
          <a:prstGeom prst="rect">
            <a:avLst/>
          </a:prstGeom>
          <a:solidFill>
            <a:srgbClr val="208CF4"/>
          </a:solidFill>
          <a:ln>
            <a:solidFill>
              <a:srgbClr val="208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CF4B0-564C-4F7D-AAEF-63608416D8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59" y="5957828"/>
            <a:ext cx="2617491" cy="900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A07401-949D-4CB3-8550-4A8A660D34BF}"/>
              </a:ext>
            </a:extLst>
          </p:cNvPr>
          <p:cNvSpPr txBox="1"/>
          <p:nvPr userDrawn="1"/>
        </p:nvSpPr>
        <p:spPr>
          <a:xfrm>
            <a:off x="3513802" y="6147357"/>
            <a:ext cx="5076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Los Angeles County Office of Cannabis Management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cannabis.lacounty.gov</a:t>
            </a:r>
          </a:p>
        </p:txBody>
      </p:sp>
    </p:spTree>
    <p:extLst>
      <p:ext uri="{BB962C8B-B14F-4D97-AF65-F5344CB8AC3E}">
        <p14:creationId xmlns:p14="http://schemas.microsoft.com/office/powerpoint/2010/main" val="32891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5572-E34F-44BC-B0B6-DC0B953E6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99593"/>
            <a:ext cx="11430000" cy="44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60D8-3790-4590-98B9-6A5ED5E5E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403B-6A66-4EE5-A268-AB98BAC0A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7FE9-E474-4330-A8D9-91BFF5FCB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F2BA1-F4E8-478F-827A-DA9964C2FEE9}"/>
              </a:ext>
            </a:extLst>
          </p:cNvPr>
          <p:cNvSpPr/>
          <p:nvPr userDrawn="1"/>
        </p:nvSpPr>
        <p:spPr>
          <a:xfrm>
            <a:off x="0" y="5924423"/>
            <a:ext cx="12191999" cy="933577"/>
          </a:xfrm>
          <a:prstGeom prst="rect">
            <a:avLst/>
          </a:prstGeom>
          <a:solidFill>
            <a:srgbClr val="208CF4"/>
          </a:solidFill>
          <a:ln>
            <a:solidFill>
              <a:srgbClr val="208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F1D143-EF95-4593-B146-788219CDBF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59" y="5957828"/>
            <a:ext cx="2617491" cy="9001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E0FD54-39FB-462E-B2D7-6C1CCD08939D}"/>
              </a:ext>
            </a:extLst>
          </p:cNvPr>
          <p:cNvSpPr/>
          <p:nvPr userDrawn="1"/>
        </p:nvSpPr>
        <p:spPr>
          <a:xfrm>
            <a:off x="1" y="-97894"/>
            <a:ext cx="12191999" cy="1088494"/>
          </a:xfrm>
          <a:prstGeom prst="rect">
            <a:avLst/>
          </a:prstGeom>
          <a:solidFill>
            <a:srgbClr val="F15E17"/>
          </a:solidFill>
          <a:ln>
            <a:solidFill>
              <a:srgbClr val="F15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218E4-AC24-4A8B-92ED-135F5D0166F2}"/>
              </a:ext>
            </a:extLst>
          </p:cNvPr>
          <p:cNvSpPr txBox="1"/>
          <p:nvPr userDrawn="1"/>
        </p:nvSpPr>
        <p:spPr>
          <a:xfrm>
            <a:off x="3513802" y="6147357"/>
            <a:ext cx="5076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Los Angeles County Office of Cannabis Management</a:t>
            </a: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http://cannabis.lacounty.gov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F22B3-F0DA-4476-BB51-5F477E9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8" y="48040"/>
            <a:ext cx="11886701" cy="86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6117805-3DB9-4460-9F17-AB97A7898467}"/>
              </a:ext>
            </a:extLst>
          </p:cNvPr>
          <p:cNvSpPr/>
          <p:nvPr userDrawn="1"/>
        </p:nvSpPr>
        <p:spPr>
          <a:xfrm>
            <a:off x="152400" y="5987783"/>
            <a:ext cx="838200" cy="838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0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newsweek.com/california-cannabis-sells-35-million-under-projections-107890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A84B9A-23C5-4667-A1FC-D2859B359620}"/>
              </a:ext>
            </a:extLst>
          </p:cNvPr>
          <p:cNvSpPr/>
          <p:nvPr/>
        </p:nvSpPr>
        <p:spPr>
          <a:xfrm>
            <a:off x="0" y="-152400"/>
            <a:ext cx="12192000" cy="609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0D64B7-1EBA-4512-9180-77E37CEA700A}"/>
              </a:ext>
            </a:extLst>
          </p:cNvPr>
          <p:cNvSpPr txBox="1">
            <a:spLocks/>
          </p:cNvSpPr>
          <p:nvPr/>
        </p:nvSpPr>
        <p:spPr>
          <a:xfrm>
            <a:off x="542926" y="762000"/>
            <a:ext cx="11125200" cy="2013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Los Angeles County</a:t>
            </a:r>
          </a:p>
          <a:p>
            <a:r>
              <a:rPr lang="en-US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Office of Cannabis Management</a:t>
            </a:r>
          </a:p>
          <a:p>
            <a:endParaRPr lang="en-US" b="1" dirty="0">
              <a:solidFill>
                <a:srgbClr val="F15E17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2B8042D-840B-48AB-8499-2E6DEB20B490}"/>
              </a:ext>
            </a:extLst>
          </p:cNvPr>
          <p:cNvSpPr txBox="1">
            <a:spLocks/>
          </p:cNvSpPr>
          <p:nvPr/>
        </p:nvSpPr>
        <p:spPr>
          <a:xfrm>
            <a:off x="1295400" y="2590800"/>
            <a:ext cx="8501533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15E17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Cannabis Legal, Health, and Economic Impacts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October 24, 2018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F15E17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Julia Orozco</a:t>
            </a:r>
            <a:endParaRPr lang="en-US" sz="2200" dirty="0">
              <a:solidFill>
                <a:srgbClr val="F15E17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Manager, Office of Cannabis 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C8219-AE1C-44CC-A3EB-7BEDE69C8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5" r="14417" b="4198"/>
          <a:stretch/>
        </p:blipFill>
        <p:spPr>
          <a:xfrm>
            <a:off x="3124200" y="517905"/>
            <a:ext cx="5365685" cy="18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" y="-76200"/>
            <a:ext cx="12164786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Impacts to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043" y="1489770"/>
            <a:ext cx="7851913" cy="44975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208CF4"/>
                </a:solidFill>
              </a:rPr>
              <a:t>Harms</a:t>
            </a:r>
            <a:r>
              <a:rPr lang="en-US" dirty="0"/>
              <a:t> associated with regular or heavy cannabis use by youth:</a:t>
            </a:r>
          </a:p>
          <a:p>
            <a:pPr lvl="1"/>
            <a:r>
              <a:rPr lang="en-US" b="1" dirty="0">
                <a:solidFill>
                  <a:srgbClr val="208CF4"/>
                </a:solidFill>
              </a:rPr>
              <a:t>Reduced educational attainment </a:t>
            </a:r>
            <a:r>
              <a:rPr lang="en-US" dirty="0"/>
              <a:t>and educational development</a:t>
            </a:r>
          </a:p>
          <a:p>
            <a:pPr lvl="1"/>
            <a:r>
              <a:rPr lang="en-US" dirty="0"/>
              <a:t>Adverse </a:t>
            </a:r>
            <a:r>
              <a:rPr lang="en-US" b="1" dirty="0">
                <a:solidFill>
                  <a:srgbClr val="208CF4"/>
                </a:solidFill>
              </a:rPr>
              <a:t>changes in the brain </a:t>
            </a:r>
            <a:r>
              <a:rPr lang="en-US" dirty="0"/>
              <a:t>impacting memory and learning</a:t>
            </a:r>
          </a:p>
          <a:p>
            <a:pPr lvl="1"/>
            <a:r>
              <a:rPr lang="en-US" dirty="0"/>
              <a:t>Increased </a:t>
            </a:r>
            <a:r>
              <a:rPr lang="en-US" b="1" dirty="0">
                <a:solidFill>
                  <a:srgbClr val="208CF4"/>
                </a:solidFill>
              </a:rPr>
              <a:t>truancy and dropout </a:t>
            </a:r>
            <a:r>
              <a:rPr lang="en-US" dirty="0"/>
              <a:t>rates for high-schoolers</a:t>
            </a:r>
          </a:p>
          <a:p>
            <a:pPr lvl="1"/>
            <a:r>
              <a:rPr lang="en-US" dirty="0"/>
              <a:t>Tendency to engage in </a:t>
            </a:r>
            <a:r>
              <a:rPr lang="en-US" b="1" dirty="0">
                <a:solidFill>
                  <a:srgbClr val="208CF4"/>
                </a:solidFill>
              </a:rPr>
              <a:t>high-risk activities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Source: California Department of Public Health, </a:t>
            </a:r>
            <a:r>
              <a:rPr lang="en-US" sz="2400" i="1" dirty="0"/>
              <a:t>Marijuana and Tobacco Use – Fact Sheet</a:t>
            </a:r>
            <a:r>
              <a:rPr lang="en-US" sz="2400" dirty="0"/>
              <a:t> (May 2017)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B4A0FF9-8141-46BE-9405-5590843B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10</a:t>
            </a:fld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Youth-targeted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6629400" cy="4209978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“</a:t>
            </a:r>
            <a:r>
              <a:rPr lang="en-US" b="1" dirty="0">
                <a:solidFill>
                  <a:srgbClr val="208CF4"/>
                </a:solidFill>
              </a:rPr>
              <a:t>This is a time in life of great vulnerability to social influences</a:t>
            </a:r>
            <a:r>
              <a:rPr lang="en-US" dirty="0"/>
              <a:t>, and the pervasive presence of tobacco product marketing—including everything from sleek ads in magazines to youth-generated posts on social networking sites, to images of smoking in the movies—conveys messages that make tobacco use attractive to youth and young adults.”</a:t>
            </a:r>
          </a:p>
          <a:p>
            <a:pPr marL="1371600" lvl="3" indent="0">
              <a:buNone/>
            </a:pPr>
            <a:r>
              <a:rPr lang="en-US" i="1" dirty="0"/>
              <a:t>- </a:t>
            </a:r>
            <a:r>
              <a:rPr lang="en-US" dirty="0"/>
              <a:t>U.S. Surgeon General, </a:t>
            </a:r>
            <a:r>
              <a:rPr lang="en-US" i="1" dirty="0"/>
              <a:t>“Preventing Tobacco Use Among Youth and Young Adults” (2012) </a:t>
            </a:r>
          </a:p>
          <a:p>
            <a:pPr lvl="1"/>
            <a:endParaRPr lang="en-US" i="1" dirty="0"/>
          </a:p>
          <a:p>
            <a:pPr lvl="1"/>
            <a:r>
              <a:rPr lang="en-US" b="1" dirty="0">
                <a:solidFill>
                  <a:srgbClr val="208CF4"/>
                </a:solidFill>
              </a:rPr>
              <a:t>Branded characters</a:t>
            </a:r>
            <a:r>
              <a:rPr lang="en-US" dirty="0">
                <a:solidFill>
                  <a:srgbClr val="208CF4"/>
                </a:solidFill>
              </a:rPr>
              <a:t>,</a:t>
            </a:r>
            <a:r>
              <a:rPr lang="en-US" b="1" dirty="0">
                <a:solidFill>
                  <a:srgbClr val="208CF4"/>
                </a:solidFill>
              </a:rPr>
              <a:t> product placement</a:t>
            </a:r>
            <a:r>
              <a:rPr lang="en-US" dirty="0">
                <a:solidFill>
                  <a:srgbClr val="208CF4"/>
                </a:solidFill>
              </a:rPr>
              <a:t>, and </a:t>
            </a:r>
            <a:r>
              <a:rPr lang="en-US" b="1" dirty="0">
                <a:solidFill>
                  <a:srgbClr val="208CF4"/>
                </a:solidFill>
              </a:rPr>
              <a:t>celebrity endorsements </a:t>
            </a:r>
            <a:r>
              <a:rPr lang="en-US" dirty="0"/>
              <a:t>(particularly by athletes) can induce children to purchase certain products.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3CCF6F-F8B4-4431-857D-B7D1BA3C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11</a:t>
            </a:fld>
            <a:endParaRPr lang="en-US" sz="1000" dirty="0">
              <a:solidFill>
                <a:srgbClr val="208CF4"/>
              </a:solidFill>
            </a:endParaRPr>
          </a:p>
        </p:txBody>
      </p:sp>
      <p:pic>
        <p:nvPicPr>
          <p:cNvPr id="6146" name="Picture 2" descr="http://behindthebadgeoc.com/wp-content/uploads/2018/04/180327-APD-Marijuana-Dispensary-05-SJG.jpg">
            <a:extLst>
              <a:ext uri="{FF2B5EF4-FFF2-40B4-BE49-F238E27FC236}">
                <a16:creationId xmlns:a16="http://schemas.microsoft.com/office/drawing/2014/main" id="{B1C48C90-0D84-4978-844E-E2A8C903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76376"/>
            <a:ext cx="5105623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0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4955"/>
          </a:xfrm>
        </p:spPr>
        <p:txBody>
          <a:bodyPr/>
          <a:lstStyle/>
          <a:p>
            <a:pPr algn="ctr"/>
            <a:r>
              <a:rPr lang="en-US" b="1" dirty="0"/>
              <a:t>State law advertising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" y="1295400"/>
            <a:ext cx="11800114" cy="4497572"/>
          </a:xfrm>
        </p:spPr>
        <p:txBody>
          <a:bodyPr>
            <a:normAutofit/>
          </a:bodyPr>
          <a:lstStyle/>
          <a:p>
            <a:r>
              <a:rPr lang="en-US" sz="2400" dirty="0"/>
              <a:t>No advertising </a:t>
            </a:r>
            <a:r>
              <a:rPr lang="en-US" sz="2400" b="1" dirty="0">
                <a:solidFill>
                  <a:srgbClr val="208CF4"/>
                </a:solidFill>
              </a:rPr>
              <a:t>within 1,000 feet of schools, day care centers, “youth centers” and playgrounds</a:t>
            </a:r>
            <a:r>
              <a:rPr lang="en-US" sz="2400" dirty="0">
                <a:solidFill>
                  <a:srgbClr val="208CF4"/>
                </a:solidFill>
              </a:rPr>
              <a:t> </a:t>
            </a:r>
            <a:r>
              <a:rPr lang="en-US" sz="2400" dirty="0"/>
              <a:t>(Bus. &amp; Prof. Code 26152(g))</a:t>
            </a:r>
          </a:p>
          <a:p>
            <a:endParaRPr lang="en-US" sz="1050" dirty="0"/>
          </a:p>
          <a:p>
            <a:r>
              <a:rPr lang="en-US" sz="2400" dirty="0"/>
              <a:t>No advertising that is </a:t>
            </a:r>
            <a:r>
              <a:rPr lang="en-US" sz="2400" b="1" dirty="0">
                <a:solidFill>
                  <a:srgbClr val="208CF4"/>
                </a:solidFill>
              </a:rPr>
              <a:t>“attractive to children”</a:t>
            </a:r>
            <a:r>
              <a:rPr lang="en-US" sz="2400" dirty="0">
                <a:solidFill>
                  <a:srgbClr val="208CF4"/>
                </a:solidFill>
              </a:rPr>
              <a:t> </a:t>
            </a:r>
            <a:r>
              <a:rPr lang="en-US" sz="2400" dirty="0"/>
              <a:t>or intended to encourage youth use (Bus. &amp; Prof. Code 26152(e)-(f))</a:t>
            </a:r>
          </a:p>
          <a:p>
            <a:endParaRPr lang="en-US" sz="1050" dirty="0"/>
          </a:p>
          <a:p>
            <a:r>
              <a:rPr lang="en-US" sz="2400" dirty="0"/>
              <a:t>No billboard ads by licensees along </a:t>
            </a:r>
            <a:r>
              <a:rPr lang="en-US" sz="2400" b="1" dirty="0">
                <a:solidFill>
                  <a:srgbClr val="208CF4"/>
                </a:solidFill>
              </a:rPr>
              <a:t>interstate highways and state highways that cross into another state </a:t>
            </a:r>
            <a:r>
              <a:rPr lang="en-US" sz="2400" dirty="0"/>
              <a:t>(Bus. &amp; Prof. Code 26152(d))</a:t>
            </a:r>
          </a:p>
          <a:p>
            <a:endParaRPr lang="en-US" sz="1050" dirty="0"/>
          </a:p>
          <a:p>
            <a:r>
              <a:rPr lang="en-US" sz="2400" dirty="0"/>
              <a:t>Broadcast, digital, and print ads are restricted to audiences where at least </a:t>
            </a:r>
            <a:r>
              <a:rPr lang="en-US" sz="2400" b="1" dirty="0">
                <a:solidFill>
                  <a:srgbClr val="208CF4"/>
                </a:solidFill>
              </a:rPr>
              <a:t>71.6 percent</a:t>
            </a:r>
            <a:r>
              <a:rPr lang="en-US" sz="2400" dirty="0">
                <a:solidFill>
                  <a:srgbClr val="208CF4"/>
                </a:solidFill>
              </a:rPr>
              <a:t> </a:t>
            </a:r>
            <a:r>
              <a:rPr lang="en-US" sz="2400" dirty="0"/>
              <a:t>of audience members are reasonably expected to be 21 or older (Bus. &amp; Prof. Code 26151(b))</a:t>
            </a:r>
          </a:p>
          <a:p>
            <a:endParaRPr lang="en-US" sz="2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8A02A3E-75C7-472A-93C5-46E5993C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12</a:t>
            </a:fld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1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5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Secondhand Smoke</a:t>
            </a:r>
            <a:endParaRPr lang="en-US" b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13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72BB73-5ED8-4685-9B6E-98480401C8D3}"/>
              </a:ext>
            </a:extLst>
          </p:cNvPr>
          <p:cNvSpPr txBox="1">
            <a:spLocks/>
          </p:cNvSpPr>
          <p:nvPr/>
        </p:nvSpPr>
        <p:spPr>
          <a:xfrm>
            <a:off x="2154936" y="365761"/>
            <a:ext cx="8378014" cy="836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881692-6379-435C-802D-F40DC790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333500"/>
            <a:ext cx="7735824" cy="44097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08CF4"/>
                </a:solidFill>
              </a:rPr>
              <a:t>“Exposure to smoke from marijuana is harmful to health just as exposure to tobacco smoke is. </a:t>
            </a:r>
            <a:r>
              <a:rPr lang="en-US" dirty="0"/>
              <a:t>If the state of California takes the step of legalizing recreational marijuana, the state’s laws related to smoke-free indoor spaces, public smoking, and public consumption and intoxication from alcohol could be reviewed as possible guidelines in relation to public smoking or consumption of marijuana.”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--</a:t>
            </a:r>
            <a:r>
              <a:rPr lang="en-US" sz="2400" i="1" dirty="0"/>
              <a:t>Pathways Report; Policy Options for Regulating Marijuana in California</a:t>
            </a:r>
            <a:r>
              <a:rPr lang="en-US" sz="2400" dirty="0"/>
              <a:t>, California Blue Ribbon Commission on Marijuana Policy</a:t>
            </a:r>
          </a:p>
        </p:txBody>
      </p:sp>
    </p:spTree>
    <p:extLst>
      <p:ext uri="{BB962C8B-B14F-4D97-AF65-F5344CB8AC3E}">
        <p14:creationId xmlns:p14="http://schemas.microsoft.com/office/powerpoint/2010/main" val="58057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AB813634-88AD-42AB-AA3B-58C7B9EE0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b="11246"/>
          <a:stretch/>
        </p:blipFill>
        <p:spPr bwMode="auto">
          <a:xfrm>
            <a:off x="6320188" y="1586552"/>
            <a:ext cx="3656181" cy="34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obacco ads">
            <a:extLst>
              <a:ext uri="{FF2B5EF4-FFF2-40B4-BE49-F238E27FC236}">
                <a16:creationId xmlns:a16="http://schemas.microsoft.com/office/drawing/2014/main" id="{A568F92A-455E-409C-B4AE-493DF4695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" b="3622"/>
          <a:stretch/>
        </p:blipFill>
        <p:spPr bwMode="auto">
          <a:xfrm>
            <a:off x="2570876" y="1007148"/>
            <a:ext cx="3376769" cy="46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52C4A-1243-4676-9F7A-F8023860C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86553"/>
            <a:ext cx="3651770" cy="3476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07187-A916-4730-8044-7B802BC20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77" y="1007148"/>
            <a:ext cx="3372357" cy="4653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49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Contemporary cannabis marketing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14</a:t>
            </a:fld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8363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Health-related claims for adult-use cannabis</a:t>
            </a:r>
            <a:endParaRPr lang="en-US" b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15</a:t>
            </a:fld>
            <a:endParaRPr lang="en-US" sz="1000" dirty="0">
              <a:solidFill>
                <a:srgbClr val="208CF4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225729-5014-4149-AE22-272343984289}"/>
              </a:ext>
            </a:extLst>
          </p:cNvPr>
          <p:cNvGrpSpPr/>
          <p:nvPr/>
        </p:nvGrpSpPr>
        <p:grpSpPr>
          <a:xfrm>
            <a:off x="914400" y="1600200"/>
            <a:ext cx="3548491" cy="2390258"/>
            <a:chOff x="210966" y="1555206"/>
            <a:chExt cx="3548491" cy="23902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037D95-158E-40A5-81E4-41C4A7751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6" y="1988683"/>
              <a:ext cx="3548491" cy="19567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BDA3D9-CFF3-4D39-8ED5-783E8AEC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310" y="1555206"/>
              <a:ext cx="1113802" cy="35595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258E4B6-744A-4535-B4AB-EA570008D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85" y="1600200"/>
            <a:ext cx="1798752" cy="2734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3A24CE-F6A7-4AB0-A0D9-C7CBC5AAA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17" y="1084407"/>
            <a:ext cx="1522638" cy="38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465" y="152400"/>
            <a:ext cx="9198864" cy="836355"/>
          </a:xfrm>
        </p:spPr>
        <p:txBody>
          <a:bodyPr>
            <a:normAutofit/>
          </a:bodyPr>
          <a:lstStyle/>
          <a:p>
            <a:r>
              <a:rPr lang="en-US" dirty="0"/>
              <a:t>Health-related claims?</a:t>
            </a:r>
            <a:endParaRPr lang="en-US" b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16</a:t>
            </a:fld>
            <a:endParaRPr lang="en-US" sz="1000" dirty="0">
              <a:solidFill>
                <a:srgbClr val="208CF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5C3EF-5C51-4145-AC62-2F663F598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6" y="1369662"/>
            <a:ext cx="54483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4F497-BE80-41F8-9FF9-118A04E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3569"/>
            <a:ext cx="4451888" cy="27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CE6155-CC5B-4076-9839-FAF40B510C78}"/>
              </a:ext>
            </a:extLst>
          </p:cNvPr>
          <p:cNvSpPr/>
          <p:nvPr/>
        </p:nvSpPr>
        <p:spPr>
          <a:xfrm>
            <a:off x="0" y="-152400"/>
            <a:ext cx="12192000" cy="6095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1E99E-AFAC-4A24-8436-F6D2C381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05841"/>
            <a:ext cx="7886700" cy="4312919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Economic Considerations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i="1" dirty="0"/>
              <a:t>The Green Rush?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99947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1411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California Cannabis Industry</a:t>
            </a:r>
            <a:endParaRPr lang="en-US" b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18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93B56-7E80-49E3-A24C-8D799C96844B}"/>
              </a:ext>
            </a:extLst>
          </p:cNvPr>
          <p:cNvSpPr/>
          <p:nvPr/>
        </p:nvSpPr>
        <p:spPr>
          <a:xfrm>
            <a:off x="685800" y="1162482"/>
            <a:ext cx="10058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73737"/>
                </a:solidFill>
                <a:latin typeface="Montserrat"/>
              </a:rPr>
              <a:t>Sales could hit $3.7 billion by the end of 2018 and $5.1 billion by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73737"/>
                </a:solidFill>
                <a:latin typeface="Montserrat"/>
              </a:rPr>
              <a:t>Legal cannabis industry could reach $25 billion by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73737"/>
                </a:solidFill>
                <a:latin typeface="Montserrat"/>
              </a:rPr>
              <a:t>99,000 direct and 47,000 indirect cannabis jobs in the state by 2021</a:t>
            </a:r>
            <a:endParaRPr lang="en-US" sz="2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A6568-D498-430C-9B7A-62A003EE37A8}"/>
              </a:ext>
            </a:extLst>
          </p:cNvPr>
          <p:cNvSpPr/>
          <p:nvPr/>
        </p:nvSpPr>
        <p:spPr>
          <a:xfrm>
            <a:off x="914400" y="5486400"/>
            <a:ext cx="1019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BDS Analytics &amp; </a:t>
            </a:r>
            <a:r>
              <a:rPr lang="en-US" dirty="0" err="1"/>
              <a:t>Arcview</a:t>
            </a:r>
            <a:r>
              <a:rPr lang="en-US" dirty="0"/>
              <a:t> Market Research: US Legal Cannabis: $40 Billion Economic Output report</a:t>
            </a:r>
          </a:p>
        </p:txBody>
      </p:sp>
      <p:pic>
        <p:nvPicPr>
          <p:cNvPr id="7170" name="Picture 2" descr="Image result for green rush">
            <a:extLst>
              <a:ext uri="{FF2B5EF4-FFF2-40B4-BE49-F238E27FC236}">
                <a16:creationId xmlns:a16="http://schemas.microsoft.com/office/drawing/2014/main" id="{CE7AD9F3-5825-482B-9319-6BEB4EE3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571818"/>
            <a:ext cx="5219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4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49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Fool’s Gold?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19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0432D-83B2-41DE-8C82-8835F2E12745}"/>
              </a:ext>
            </a:extLst>
          </p:cNvPr>
          <p:cNvSpPr/>
          <p:nvPr/>
        </p:nvSpPr>
        <p:spPr>
          <a:xfrm>
            <a:off x="457200" y="1270464"/>
            <a:ext cx="685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22222"/>
                </a:solidFill>
              </a:rPr>
              <a:t>Slow rate of licensing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22222"/>
                </a:solidFill>
              </a:rPr>
              <a:t>Estimated by Weed Maps that 85%-90% of the industry that existed in 2017 is not licensed today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85% of local jurisdictions in the state have bans on recreational marijuana retailers</a:t>
            </a:r>
            <a:endParaRPr lang="en-US" sz="25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Taxes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Can be up to 80% effective tax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Difficulty in Enforcement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Due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Cost to jurisdictions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34199-106B-40DE-93A8-280265DEA261}"/>
              </a:ext>
            </a:extLst>
          </p:cNvPr>
          <p:cNvSpPr/>
          <p:nvPr/>
        </p:nvSpPr>
        <p:spPr>
          <a:xfrm>
            <a:off x="3276600" y="5561124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https://www.newsweek.com/california-cannabis-sells-35-million-under-projections-1078906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34B57BD0-A200-4AC9-BCEB-6AEDEEAD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37858"/>
            <a:ext cx="3648685" cy="29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CE6155-CC5B-4076-9839-FAF40B510C78}"/>
              </a:ext>
            </a:extLst>
          </p:cNvPr>
          <p:cNvSpPr/>
          <p:nvPr/>
        </p:nvSpPr>
        <p:spPr>
          <a:xfrm>
            <a:off x="0" y="-152400"/>
            <a:ext cx="12344400" cy="6065521"/>
          </a:xfrm>
          <a:prstGeom prst="rect">
            <a:avLst/>
          </a:prstGeom>
          <a:solidFill>
            <a:srgbClr val="C0242A"/>
          </a:solidFill>
          <a:ln>
            <a:solidFill>
              <a:srgbClr val="208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1E99E-AFAC-4A24-8436-F6D2C381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39280"/>
            <a:ext cx="7886700" cy="2852737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/>
              <a:t>Decriminalization of Cannabis: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i="1" dirty="0"/>
              <a:t>What are the penalties, what is legal now, and how do we prevent disparate enforcement?</a:t>
            </a:r>
          </a:p>
        </p:txBody>
      </p:sp>
    </p:spTree>
    <p:extLst>
      <p:ext uri="{BB962C8B-B14F-4D97-AF65-F5344CB8AC3E}">
        <p14:creationId xmlns:p14="http://schemas.microsoft.com/office/powerpoint/2010/main" val="50664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49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Illicit Market</a:t>
            </a:r>
            <a:endParaRPr lang="en-US" b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20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F0662-9E89-441A-9787-F2A0B82026A4}"/>
              </a:ext>
            </a:extLst>
          </p:cNvPr>
          <p:cNvSpPr txBox="1"/>
          <p:nvPr/>
        </p:nvSpPr>
        <p:spPr>
          <a:xfrm>
            <a:off x="228600" y="1524000"/>
            <a:ext cx="662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biggest competitor to legal cannabis.</a:t>
            </a:r>
          </a:p>
          <a:p>
            <a:endParaRPr lang="en-US" sz="2500" dirty="0"/>
          </a:p>
          <a:p>
            <a:r>
              <a:rPr lang="en-US" sz="2500" dirty="0"/>
              <a:t>Illegal businesses avoid: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Taxation: 15% excise tax + local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Licensees pass on these costs to consumers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Compliance costs: testing, packaging, zoning, and other regulations</a:t>
            </a:r>
          </a:p>
        </p:txBody>
      </p:sp>
      <p:pic>
        <p:nvPicPr>
          <p:cNvPr id="3076" name="Picture 4" descr="Image result for illegal dispensary">
            <a:extLst>
              <a:ext uri="{FF2B5EF4-FFF2-40B4-BE49-F238E27FC236}">
                <a16:creationId xmlns:a16="http://schemas.microsoft.com/office/drawing/2014/main" id="{8B442774-BF8E-4652-98C6-91F3F2A48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71768"/>
            <a:ext cx="476261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5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41370-386B-4C2B-B252-C625D49F0D9D}"/>
              </a:ext>
            </a:extLst>
          </p:cNvPr>
          <p:cNvSpPr/>
          <p:nvPr/>
        </p:nvSpPr>
        <p:spPr>
          <a:xfrm>
            <a:off x="0" y="-191101"/>
            <a:ext cx="12192000" cy="1257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F8440-5108-4F96-AE52-D8B99F2BFF20}"/>
              </a:ext>
            </a:extLst>
          </p:cNvPr>
          <p:cNvGrpSpPr>
            <a:grpSpLocks/>
          </p:cNvGrpSpPr>
          <p:nvPr/>
        </p:nvGrpSpPr>
        <p:grpSpPr bwMode="auto">
          <a:xfrm>
            <a:off x="6170613" y="18883313"/>
            <a:ext cx="5943600" cy="957262"/>
            <a:chOff x="1440" y="13428"/>
            <a:chExt cx="9360" cy="1508"/>
          </a:xfrm>
        </p:grpSpPr>
        <p:pic>
          <p:nvPicPr>
            <p:cNvPr id="13" name="Picture 12" descr="13120B Pearblossom Hwy 014">
              <a:extLst>
                <a:ext uri="{FF2B5EF4-FFF2-40B4-BE49-F238E27FC236}">
                  <a16:creationId xmlns:a16="http://schemas.microsoft.com/office/drawing/2014/main" id="{CE6365D2-8FC2-48F5-9057-D31D5A914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3496"/>
              <a:ext cx="1915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1354231844537">
              <a:extLst>
                <a:ext uri="{FF2B5EF4-FFF2-40B4-BE49-F238E27FC236}">
                  <a16:creationId xmlns:a16="http://schemas.microsoft.com/office/drawing/2014/main" id="{F6E63064-F677-45E5-BF76-792B816CB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" y="13496"/>
              <a:ext cx="1915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ross">
              <a:extLst>
                <a:ext uri="{FF2B5EF4-FFF2-40B4-BE49-F238E27FC236}">
                  <a16:creationId xmlns:a16="http://schemas.microsoft.com/office/drawing/2014/main" id="{6776780C-3996-48B1-BC9F-AEB67E896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496"/>
              <a:ext cx="1894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43350C-C82B-4D5B-BE1B-8E2234839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" y="13481"/>
              <a:ext cx="1935" cy="1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953194-170A-4188-9E4E-173B78237E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5" y="13428"/>
              <a:ext cx="1260" cy="1440"/>
              <a:chOff x="-218" y="3068"/>
              <a:chExt cx="1800" cy="2160"/>
            </a:xfrm>
          </p:grpSpPr>
          <p:cxnSp>
            <p:nvCxnSpPr>
              <p:cNvPr id="27" name="Line 8">
                <a:extLst>
                  <a:ext uri="{FF2B5EF4-FFF2-40B4-BE49-F238E27FC236}">
                    <a16:creationId xmlns:a16="http://schemas.microsoft.com/office/drawing/2014/main" id="{4D6CCB6F-BDBB-428F-A6A0-49FBE6E769D3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9">
                <a:extLst>
                  <a:ext uri="{FF2B5EF4-FFF2-40B4-BE49-F238E27FC236}">
                    <a16:creationId xmlns:a16="http://schemas.microsoft.com/office/drawing/2014/main" id="{14E02787-344F-4B99-9504-5BD404067458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540BBA-11E6-4EC5-893F-B15646127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0" y="13481"/>
              <a:ext cx="1260" cy="1440"/>
              <a:chOff x="-218" y="3068"/>
              <a:chExt cx="1800" cy="2160"/>
            </a:xfrm>
          </p:grpSpPr>
          <p:cxnSp>
            <p:nvCxnSpPr>
              <p:cNvPr id="25" name="Line 11">
                <a:extLst>
                  <a:ext uri="{FF2B5EF4-FFF2-40B4-BE49-F238E27FC236}">
                    <a16:creationId xmlns:a16="http://schemas.microsoft.com/office/drawing/2014/main" id="{C8E59F15-186A-4715-BD87-E00B3226B1F6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12">
                <a:extLst>
                  <a:ext uri="{FF2B5EF4-FFF2-40B4-BE49-F238E27FC236}">
                    <a16:creationId xmlns:a16="http://schemas.microsoft.com/office/drawing/2014/main" id="{DC8726C1-CED1-4591-AEDD-2B94EA106561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042BC6-08D4-4DF8-9523-CF178A7C1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7" y="13481"/>
              <a:ext cx="1260" cy="1440"/>
              <a:chOff x="-218" y="3068"/>
              <a:chExt cx="1800" cy="2160"/>
            </a:xfrm>
          </p:grpSpPr>
          <p:cxnSp>
            <p:nvCxnSpPr>
              <p:cNvPr id="23" name="Line 14">
                <a:extLst>
                  <a:ext uri="{FF2B5EF4-FFF2-40B4-BE49-F238E27FC236}">
                    <a16:creationId xmlns:a16="http://schemas.microsoft.com/office/drawing/2014/main" id="{EDE3149E-8F65-4471-8453-A0D682DED571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15">
                <a:extLst>
                  <a:ext uri="{FF2B5EF4-FFF2-40B4-BE49-F238E27FC236}">
                    <a16:creationId xmlns:a16="http://schemas.microsoft.com/office/drawing/2014/main" id="{E8BBD32E-8242-48F8-989F-CC5D5CB55D1B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0394D8-DC89-4314-9624-79BFEC089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1" y="13481"/>
              <a:ext cx="1260" cy="1440"/>
              <a:chOff x="-218" y="3068"/>
              <a:chExt cx="1800" cy="2160"/>
            </a:xfrm>
          </p:grpSpPr>
          <p:cxnSp>
            <p:nvCxnSpPr>
              <p:cNvPr id="21" name="Line 17">
                <a:extLst>
                  <a:ext uri="{FF2B5EF4-FFF2-40B4-BE49-F238E27FC236}">
                    <a16:creationId xmlns:a16="http://schemas.microsoft.com/office/drawing/2014/main" id="{8CA5A951-7B6F-4E26-AA36-1017FC964F69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18">
                <a:extLst>
                  <a:ext uri="{FF2B5EF4-FFF2-40B4-BE49-F238E27FC236}">
                    <a16:creationId xmlns:a16="http://schemas.microsoft.com/office/drawing/2014/main" id="{0334DD08-851E-477A-BD5A-7FBD7DDABFA7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7A1902-1776-47CF-98F4-F1EDD43547BC}"/>
              </a:ext>
            </a:extLst>
          </p:cNvPr>
          <p:cNvGrpSpPr>
            <a:grpSpLocks/>
          </p:cNvGrpSpPr>
          <p:nvPr/>
        </p:nvGrpSpPr>
        <p:grpSpPr bwMode="auto">
          <a:xfrm>
            <a:off x="6170613" y="18883313"/>
            <a:ext cx="5943600" cy="957262"/>
            <a:chOff x="1440" y="13428"/>
            <a:chExt cx="9360" cy="1508"/>
          </a:xfrm>
        </p:grpSpPr>
        <p:pic>
          <p:nvPicPr>
            <p:cNvPr id="30" name="Picture 29" descr="13120B Pearblossom Hwy 014">
              <a:extLst>
                <a:ext uri="{FF2B5EF4-FFF2-40B4-BE49-F238E27FC236}">
                  <a16:creationId xmlns:a16="http://schemas.microsoft.com/office/drawing/2014/main" id="{75DB8C8B-AB25-4B28-84B7-5F6481595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3496"/>
              <a:ext cx="1915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1354231844537">
              <a:extLst>
                <a:ext uri="{FF2B5EF4-FFF2-40B4-BE49-F238E27FC236}">
                  <a16:creationId xmlns:a16="http://schemas.microsoft.com/office/drawing/2014/main" id="{C19A9D41-D9CF-4C26-AFCC-1F93E8B79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" y="13496"/>
              <a:ext cx="1915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cross">
              <a:extLst>
                <a:ext uri="{FF2B5EF4-FFF2-40B4-BE49-F238E27FC236}">
                  <a16:creationId xmlns:a16="http://schemas.microsoft.com/office/drawing/2014/main" id="{C2B5F301-6015-4DEC-A93F-34A05A600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496"/>
              <a:ext cx="1894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C5093C8-DF30-4F56-B626-535E9DDD5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" y="13481"/>
              <a:ext cx="1935" cy="1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0D18685-1FE9-431A-8DAC-61E695AF3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5" y="13428"/>
              <a:ext cx="1260" cy="1440"/>
              <a:chOff x="-218" y="3068"/>
              <a:chExt cx="1800" cy="2160"/>
            </a:xfrm>
          </p:grpSpPr>
          <p:cxnSp>
            <p:nvCxnSpPr>
              <p:cNvPr id="44" name="Line 25">
                <a:extLst>
                  <a:ext uri="{FF2B5EF4-FFF2-40B4-BE49-F238E27FC236}">
                    <a16:creationId xmlns:a16="http://schemas.microsoft.com/office/drawing/2014/main" id="{B2D2E781-ACD0-4B6E-B1A2-13B8A2C3B236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26">
                <a:extLst>
                  <a:ext uri="{FF2B5EF4-FFF2-40B4-BE49-F238E27FC236}">
                    <a16:creationId xmlns:a16="http://schemas.microsoft.com/office/drawing/2014/main" id="{98188DCD-B120-4AAB-AD5A-C43679D3ECA2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F34115C-F0CA-4EF6-9D6D-29069A2F0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0" y="13481"/>
              <a:ext cx="1260" cy="1440"/>
              <a:chOff x="-218" y="3068"/>
              <a:chExt cx="1800" cy="2160"/>
            </a:xfrm>
          </p:grpSpPr>
          <p:cxnSp>
            <p:nvCxnSpPr>
              <p:cNvPr id="42" name="Line 28">
                <a:extLst>
                  <a:ext uri="{FF2B5EF4-FFF2-40B4-BE49-F238E27FC236}">
                    <a16:creationId xmlns:a16="http://schemas.microsoft.com/office/drawing/2014/main" id="{58B3B282-770A-488C-95E0-DDEBEB8FF937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Line 29">
                <a:extLst>
                  <a:ext uri="{FF2B5EF4-FFF2-40B4-BE49-F238E27FC236}">
                    <a16:creationId xmlns:a16="http://schemas.microsoft.com/office/drawing/2014/main" id="{D7B530BB-252C-4117-AC44-F58277860447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0A7C2F-892A-4D44-975E-ED6887C2F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7" y="13481"/>
              <a:ext cx="1260" cy="1440"/>
              <a:chOff x="-218" y="3068"/>
              <a:chExt cx="1800" cy="2160"/>
            </a:xfrm>
          </p:grpSpPr>
          <p:cxnSp>
            <p:nvCxnSpPr>
              <p:cNvPr id="40" name="Line 31">
                <a:extLst>
                  <a:ext uri="{FF2B5EF4-FFF2-40B4-BE49-F238E27FC236}">
                    <a16:creationId xmlns:a16="http://schemas.microsoft.com/office/drawing/2014/main" id="{E9354F2A-7656-4A4A-97D9-C8D67BC8D004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32">
                <a:extLst>
                  <a:ext uri="{FF2B5EF4-FFF2-40B4-BE49-F238E27FC236}">
                    <a16:creationId xmlns:a16="http://schemas.microsoft.com/office/drawing/2014/main" id="{74A1099A-6562-4B87-8177-8ED112D29D3F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435A04-8389-4E8A-8A80-C38118D2D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1" y="13481"/>
              <a:ext cx="1260" cy="1440"/>
              <a:chOff x="-218" y="3068"/>
              <a:chExt cx="1800" cy="2160"/>
            </a:xfrm>
          </p:grpSpPr>
          <p:cxnSp>
            <p:nvCxnSpPr>
              <p:cNvPr id="38" name="Line 34">
                <a:extLst>
                  <a:ext uri="{FF2B5EF4-FFF2-40B4-BE49-F238E27FC236}">
                    <a16:creationId xmlns:a16="http://schemas.microsoft.com/office/drawing/2014/main" id="{068491CD-F8F2-4499-B564-A73E8B94AF90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35">
                <a:extLst>
                  <a:ext uri="{FF2B5EF4-FFF2-40B4-BE49-F238E27FC236}">
                    <a16:creationId xmlns:a16="http://schemas.microsoft.com/office/drawing/2014/main" id="{B77E4D46-A1E6-4459-B176-F12A62DB506A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213AC0-058A-46E5-ADD5-DD93241F4A31}"/>
              </a:ext>
            </a:extLst>
          </p:cNvPr>
          <p:cNvGrpSpPr>
            <a:grpSpLocks/>
          </p:cNvGrpSpPr>
          <p:nvPr/>
        </p:nvGrpSpPr>
        <p:grpSpPr bwMode="auto">
          <a:xfrm>
            <a:off x="6170613" y="18883313"/>
            <a:ext cx="5943600" cy="957262"/>
            <a:chOff x="1440" y="13428"/>
            <a:chExt cx="9360" cy="1508"/>
          </a:xfrm>
        </p:grpSpPr>
        <p:pic>
          <p:nvPicPr>
            <p:cNvPr id="47" name="Picture 46" descr="13120B Pearblossom Hwy 014">
              <a:extLst>
                <a:ext uri="{FF2B5EF4-FFF2-40B4-BE49-F238E27FC236}">
                  <a16:creationId xmlns:a16="http://schemas.microsoft.com/office/drawing/2014/main" id="{B584E9DF-9168-4A53-9811-1BE4A806D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3496"/>
              <a:ext cx="1915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1354231844537">
              <a:extLst>
                <a:ext uri="{FF2B5EF4-FFF2-40B4-BE49-F238E27FC236}">
                  <a16:creationId xmlns:a16="http://schemas.microsoft.com/office/drawing/2014/main" id="{1B7448BF-0176-4552-AAFB-4DEC4D9F7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" y="13496"/>
              <a:ext cx="1915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cross">
              <a:extLst>
                <a:ext uri="{FF2B5EF4-FFF2-40B4-BE49-F238E27FC236}">
                  <a16:creationId xmlns:a16="http://schemas.microsoft.com/office/drawing/2014/main" id="{3D22CCF6-2E3A-41A0-BDBE-B5E8B2214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496"/>
              <a:ext cx="1894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82D9A6F-7591-4F92-A089-82870C446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" y="13481"/>
              <a:ext cx="1935" cy="1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0D98C6B-EAC9-4F94-BA0F-816CEAE42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5" y="13428"/>
              <a:ext cx="1260" cy="1440"/>
              <a:chOff x="-218" y="3068"/>
              <a:chExt cx="1800" cy="2160"/>
            </a:xfrm>
          </p:grpSpPr>
          <p:cxnSp>
            <p:nvCxnSpPr>
              <p:cNvPr id="61" name="Line 42">
                <a:extLst>
                  <a:ext uri="{FF2B5EF4-FFF2-40B4-BE49-F238E27FC236}">
                    <a16:creationId xmlns:a16="http://schemas.microsoft.com/office/drawing/2014/main" id="{90859327-98C5-45C0-A76E-3F1488F0ED71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43">
                <a:extLst>
                  <a:ext uri="{FF2B5EF4-FFF2-40B4-BE49-F238E27FC236}">
                    <a16:creationId xmlns:a16="http://schemas.microsoft.com/office/drawing/2014/main" id="{3ABF7BD8-82C0-4D66-A5FC-5D038B7D6E5C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4F2B30-4E79-4023-92A2-223F83240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0" y="13481"/>
              <a:ext cx="1260" cy="1440"/>
              <a:chOff x="-218" y="3068"/>
              <a:chExt cx="1800" cy="2160"/>
            </a:xfrm>
          </p:grpSpPr>
          <p:cxnSp>
            <p:nvCxnSpPr>
              <p:cNvPr id="59" name="Line 45">
                <a:extLst>
                  <a:ext uri="{FF2B5EF4-FFF2-40B4-BE49-F238E27FC236}">
                    <a16:creationId xmlns:a16="http://schemas.microsoft.com/office/drawing/2014/main" id="{403ECEA5-15AA-4899-AE1D-F432058EDE4C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46">
                <a:extLst>
                  <a:ext uri="{FF2B5EF4-FFF2-40B4-BE49-F238E27FC236}">
                    <a16:creationId xmlns:a16="http://schemas.microsoft.com/office/drawing/2014/main" id="{2B3F1842-3B42-49CA-9775-E055FFFCE15C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6692F8-7645-4D72-A57E-44D9554BB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7" y="13481"/>
              <a:ext cx="1260" cy="1440"/>
              <a:chOff x="-218" y="3068"/>
              <a:chExt cx="1800" cy="2160"/>
            </a:xfrm>
          </p:grpSpPr>
          <p:cxnSp>
            <p:nvCxnSpPr>
              <p:cNvPr id="57" name="Line 48">
                <a:extLst>
                  <a:ext uri="{FF2B5EF4-FFF2-40B4-BE49-F238E27FC236}">
                    <a16:creationId xmlns:a16="http://schemas.microsoft.com/office/drawing/2014/main" id="{9B69D66F-3418-4E05-8F8B-189E7CE60164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49">
                <a:extLst>
                  <a:ext uri="{FF2B5EF4-FFF2-40B4-BE49-F238E27FC236}">
                    <a16:creationId xmlns:a16="http://schemas.microsoft.com/office/drawing/2014/main" id="{50FBE460-F4FA-4BDB-92CC-D0B124C2A911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3193116-91B6-41B7-BEDB-06672177B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1" y="13481"/>
              <a:ext cx="1260" cy="1440"/>
              <a:chOff x="-218" y="3068"/>
              <a:chExt cx="1800" cy="2160"/>
            </a:xfrm>
          </p:grpSpPr>
          <p:cxnSp>
            <p:nvCxnSpPr>
              <p:cNvPr id="55" name="Line 51">
                <a:extLst>
                  <a:ext uri="{FF2B5EF4-FFF2-40B4-BE49-F238E27FC236}">
                    <a16:creationId xmlns:a16="http://schemas.microsoft.com/office/drawing/2014/main" id="{7109C6AF-7595-4A20-82F3-62AF90B2B77A}"/>
                  </a:ext>
                </a:extLst>
              </p:cNvPr>
              <p:cNvCxnSpPr/>
              <p:nvPr/>
            </p:nvCxnSpPr>
            <p:spPr bwMode="auto">
              <a:xfrm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52">
                <a:extLst>
                  <a:ext uri="{FF2B5EF4-FFF2-40B4-BE49-F238E27FC236}">
                    <a16:creationId xmlns:a16="http://schemas.microsoft.com/office/drawing/2014/main" id="{18A1EF90-CC93-4A34-9361-6E051AD8F87D}"/>
                  </a:ext>
                </a:extLst>
              </p:cNvPr>
              <p:cNvCxnSpPr/>
              <p:nvPr/>
            </p:nvCxnSpPr>
            <p:spPr bwMode="auto">
              <a:xfrm flipH="1">
                <a:off x="-218" y="3068"/>
                <a:ext cx="1800" cy="2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" name="Rectangle 55">
            <a:extLst>
              <a:ext uri="{FF2B5EF4-FFF2-40B4-BE49-F238E27FC236}">
                <a16:creationId xmlns:a16="http://schemas.microsoft.com/office/drawing/2014/main" id="{D2314931-2C92-42E9-86F2-26B1C190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4" y="1787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D3284B72-BA0B-48A3-968D-252F2AA02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709" y="22614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D64F6F8-FF63-4C3B-B84B-8A8151917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29" y="152400"/>
            <a:ext cx="5229251" cy="5829860"/>
          </a:xfrm>
          <a:prstGeom prst="rect">
            <a:avLst/>
          </a:prstGeom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032B0D45-7F4B-499E-9505-89DAD85B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71" y="376800"/>
            <a:ext cx="6048867" cy="8363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Criminal penalties reduced under Prop 64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9729C-440F-4D69-8AD1-9C1613EBF737}"/>
              </a:ext>
            </a:extLst>
          </p:cNvPr>
          <p:cNvSpPr/>
          <p:nvPr/>
        </p:nvSpPr>
        <p:spPr>
          <a:xfrm>
            <a:off x="503651" y="2773267"/>
            <a:ext cx="5592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activities formerly classified as felonies became misdemeanors, and some became outright legal (e.g. home grows) </a:t>
            </a:r>
          </a:p>
        </p:txBody>
      </p: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378FD3C3-A919-4595-BF40-ED58D39B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9B74-5DB2-4B03-B1D2-7F6A3C51C31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08C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8C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64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76200"/>
            <a:ext cx="12192000" cy="10667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Decriminalization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80C0CD-BE53-43FA-A567-18A3F184BFDE}"/>
              </a:ext>
            </a:extLst>
          </p:cNvPr>
          <p:cNvSpPr txBox="1">
            <a:spLocks/>
          </p:cNvSpPr>
          <p:nvPr/>
        </p:nvSpPr>
        <p:spPr>
          <a:xfrm>
            <a:off x="2118360" y="1478886"/>
            <a:ext cx="8064070" cy="426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Having an arrest record often has far-reaching implications for one’s ability to obtain jobs, housing, and financial assistance.</a:t>
            </a:r>
          </a:p>
          <a:p>
            <a:pPr algn="just"/>
            <a:r>
              <a:rPr lang="en-US" dirty="0"/>
              <a:t>Under Prop 64, individuals previously convicted of minor cannabis offenses can petition to have these convictions dismissed or reduced to a lesser offense (depending on what penalty would be imposed under today’s laws).</a:t>
            </a:r>
          </a:p>
          <a:p>
            <a:pPr algn="just"/>
            <a:r>
              <a:rPr lang="en-US" dirty="0"/>
              <a:t>While it is estimated that about one million people in California (and potentially hundreds of thousands of County residents) may qualify for relief, to date only a small fraction of these people have taken advantage of the provisions.</a:t>
            </a:r>
          </a:p>
          <a:p>
            <a:pPr algn="just"/>
            <a:r>
              <a:rPr lang="en-US" dirty="0"/>
              <a:t>February 13, 2018 – The Board directed OCM to develop a </a:t>
            </a:r>
            <a:r>
              <a:rPr lang="en-US" b="1" dirty="0">
                <a:solidFill>
                  <a:srgbClr val="208CF4"/>
                </a:solidFill>
              </a:rPr>
              <a:t>Countywide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208CF4"/>
                </a:solidFill>
              </a:rPr>
              <a:t>Cannabis Resentencing Plan</a:t>
            </a:r>
            <a:r>
              <a:rPr lang="en-US" dirty="0"/>
              <a:t>.  OCM has been working closely with justice departments to ensure qualified individuals receive the relief they are due under Prop 64.</a:t>
            </a:r>
          </a:p>
          <a:p>
            <a:r>
              <a:rPr lang="en-US" dirty="0"/>
              <a:t>May 22, 2018 – The Board voted to support </a:t>
            </a:r>
            <a:r>
              <a:rPr lang="en-US" b="1" dirty="0">
                <a:solidFill>
                  <a:srgbClr val="208CF4"/>
                </a:solidFill>
              </a:rPr>
              <a:t>AB 1793 </a:t>
            </a:r>
            <a:r>
              <a:rPr lang="en-US" dirty="0"/>
              <a:t>(</a:t>
            </a:r>
            <a:r>
              <a:rPr lang="en-US" dirty="0" err="1"/>
              <a:t>Bonta</a:t>
            </a:r>
            <a:r>
              <a:rPr lang="en-US" dirty="0"/>
              <a:t>), a bill that would establish a process to automatically dismiss or reduce eligible cannabis-related convictions, rather than requiring individual petitions.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2944D6-11F0-4E37-84BF-9A846606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4</a:t>
            </a:fld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89"/>
            <a:ext cx="12192000" cy="8363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Disparate </a:t>
            </a:r>
            <a:r>
              <a:rPr lang="en-US" dirty="0"/>
              <a:t>E</a:t>
            </a:r>
            <a:r>
              <a:rPr lang="en-US" b="1" dirty="0"/>
              <a:t>nforcement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86854C-0D0B-47EB-9991-12499826187B}"/>
              </a:ext>
            </a:extLst>
          </p:cNvPr>
          <p:cNvSpPr txBox="1">
            <a:spLocks/>
          </p:cNvSpPr>
          <p:nvPr/>
        </p:nvSpPr>
        <p:spPr>
          <a:xfrm>
            <a:off x="2132838" y="1509598"/>
            <a:ext cx="7926324" cy="426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Historically, African-Americans and Latinos have been </a:t>
            </a:r>
            <a:r>
              <a:rPr lang="en-US" sz="2000" b="1" dirty="0">
                <a:solidFill>
                  <a:srgbClr val="208CF4"/>
                </a:solidFill>
              </a:rPr>
              <a:t>disproportionately impacted </a:t>
            </a:r>
            <a:r>
              <a:rPr lang="en-US" sz="2000" dirty="0"/>
              <a:t>by enforcement of cannabis-related laws, despite using cannabis at roughly the same rates as other groups.</a:t>
            </a:r>
          </a:p>
          <a:p>
            <a:pPr algn="just"/>
            <a:r>
              <a:rPr lang="en-US" sz="2000" dirty="0"/>
              <a:t>In many jurisdictions where cannabis has been legalized, communities of color continue to bear a greater burden of cannabis arrests compared to other communities, even though consumption rates are relatively equal amongst whites, blacks and Latinos. </a:t>
            </a:r>
          </a:p>
          <a:p>
            <a:pPr algn="just"/>
            <a:r>
              <a:rPr lang="en-US" sz="2000" dirty="0"/>
              <a:t>For example, following legalization in Colorado, Washington DC and Alaska, </a:t>
            </a:r>
            <a:r>
              <a:rPr lang="en-US" sz="2000" b="1" dirty="0">
                <a:solidFill>
                  <a:srgbClr val="208CF4"/>
                </a:solidFill>
              </a:rPr>
              <a:t>African-Americans were still 3-10 times more likely than Caucasians to be arrested </a:t>
            </a:r>
            <a:r>
              <a:rPr lang="en-US" sz="2000" dirty="0"/>
              <a:t>for public consumption of cannabis.</a:t>
            </a:r>
          </a:p>
          <a:p>
            <a:pPr algn="just"/>
            <a:r>
              <a:rPr lang="en-US" sz="2000" dirty="0"/>
              <a:t>LA County wants to keep a watchful eye on this trend. The Board’s Feb. 2018 resentencing motion called for </a:t>
            </a:r>
            <a:r>
              <a:rPr lang="en-US" sz="2000" b="1" dirty="0">
                <a:solidFill>
                  <a:srgbClr val="208CF4"/>
                </a:solidFill>
              </a:rPr>
              <a:t>data tracking to monitor enforcement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of cannabis-related laws and prevent disproportionate impacts.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B7DD605-19AC-4BA1-9E74-DA78185E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EEF2C9"/>
                </a:solidFill>
              </a:rPr>
              <a:pPr algn="l"/>
              <a:t>5</a:t>
            </a:fld>
            <a:endParaRPr lang="en-US" sz="1000" dirty="0">
              <a:solidFill>
                <a:srgbClr val="EEF2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6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7231D8-55CF-4BC8-BEDC-2D6050275051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121920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Public Consumption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A800F1-3A00-489A-987D-E7C40C05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" y="1143000"/>
            <a:ext cx="7735824" cy="44975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It remains </a:t>
            </a:r>
            <a:r>
              <a:rPr lang="en-US" b="1" dirty="0">
                <a:solidFill>
                  <a:srgbClr val="208CF4"/>
                </a:solidFill>
              </a:rPr>
              <a:t>illegal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dirty="0"/>
              <a:t>to: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Consume cannabis in public, or anywhere tobacco smoking is prohibited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Smoke cannabis within 1000 feet of schools, day cares, or youth centers when children present, except in a private residence and only if smoke is not detectable on the grounds of the school, day care, or youth center</a:t>
            </a:r>
          </a:p>
          <a:p>
            <a:r>
              <a:rPr lang="en-US" dirty="0"/>
              <a:t>Will public consumption rules result in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b="1" dirty="0">
                <a:solidFill>
                  <a:srgbClr val="208CF4"/>
                </a:solidFill>
              </a:rPr>
              <a:t>inequity</a:t>
            </a:r>
            <a:r>
              <a:rPr lang="en-US" dirty="0"/>
              <a:t>? </a:t>
            </a:r>
          </a:p>
          <a:p>
            <a:r>
              <a:rPr lang="en-US" dirty="0"/>
              <a:t>What if it’s </a:t>
            </a:r>
            <a:r>
              <a:rPr lang="en-US" b="1" dirty="0">
                <a:solidFill>
                  <a:srgbClr val="208CF4"/>
                </a:solidFill>
              </a:rPr>
              <a:t>medical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cannabis?</a:t>
            </a:r>
          </a:p>
        </p:txBody>
      </p:sp>
      <p:pic>
        <p:nvPicPr>
          <p:cNvPr id="3074" name="Picture 2" descr="Image result for smoking marijuana in public">
            <a:extLst>
              <a:ext uri="{FF2B5EF4-FFF2-40B4-BE49-F238E27FC236}">
                <a16:creationId xmlns:a16="http://schemas.microsoft.com/office/drawing/2014/main" id="{D36C72FD-519D-4AA0-8FA7-CC29F0FFB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5"/>
          <a:stretch/>
        </p:blipFill>
        <p:spPr bwMode="auto">
          <a:xfrm>
            <a:off x="7752152" y="1811639"/>
            <a:ext cx="41148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7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B5CED-1A1A-487D-B746-2E742B1B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Rights of Non-Smokers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CA8C2-DD48-49E1-B8E0-6D10A3E4A99F}"/>
              </a:ext>
            </a:extLst>
          </p:cNvPr>
          <p:cNvSpPr txBox="1">
            <a:spLocks/>
          </p:cNvSpPr>
          <p:nvPr/>
        </p:nvSpPr>
        <p:spPr>
          <a:xfrm>
            <a:off x="304800" y="1752600"/>
            <a:ext cx="7840980" cy="309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Landlords and property owners </a:t>
            </a:r>
            <a:r>
              <a:rPr lang="en-US" sz="3200" b="1" dirty="0">
                <a:solidFill>
                  <a:srgbClr val="0070C0"/>
                </a:solidFill>
              </a:rPr>
              <a:t>can prohibit </a:t>
            </a:r>
            <a:r>
              <a:rPr lang="en-US" sz="3200" dirty="0"/>
              <a:t>cannabis consumption on private property</a:t>
            </a:r>
          </a:p>
          <a:p>
            <a:r>
              <a:rPr lang="en-US" sz="3200" dirty="0"/>
              <a:t>Tenants may have private rights of action against smoke that rises to the level of a </a:t>
            </a:r>
            <a:r>
              <a:rPr lang="en-US" sz="3200" b="1" dirty="0">
                <a:solidFill>
                  <a:srgbClr val="0070C0"/>
                </a:solidFill>
              </a:rPr>
              <a:t>nuisance </a:t>
            </a:r>
            <a:r>
              <a:rPr lang="en-US" sz="3200" dirty="0"/>
              <a:t>under tort law</a:t>
            </a:r>
          </a:p>
          <a:p>
            <a:r>
              <a:rPr lang="en-US" sz="3200" dirty="0"/>
              <a:t>What if it is </a:t>
            </a:r>
            <a:r>
              <a:rPr lang="en-US" sz="3200" b="1" dirty="0">
                <a:solidFill>
                  <a:srgbClr val="0070C0"/>
                </a:solidFill>
              </a:rPr>
              <a:t>medical cannabis?</a:t>
            </a:r>
          </a:p>
        </p:txBody>
      </p:sp>
    </p:spTree>
    <p:extLst>
      <p:ext uri="{BB962C8B-B14F-4D97-AF65-F5344CB8AC3E}">
        <p14:creationId xmlns:p14="http://schemas.microsoft.com/office/powerpoint/2010/main" val="108371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A148B-E76B-4E22-9E27-91C69B3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8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D79A6A-532E-41DF-95F1-E0D74F8E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199"/>
            <a:ext cx="12192000" cy="10667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On-site consumption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865421-4AC8-4A19-9FBD-B8E9792C2E51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7735824" cy="447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MAUCRSA </a:t>
            </a:r>
            <a:r>
              <a:rPr lang="en-US" b="1" dirty="0">
                <a:solidFill>
                  <a:srgbClr val="208CF4"/>
                </a:solidFill>
              </a:rPr>
              <a:t>allows local jurisdictions to authorize on-site consumption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dirty="0"/>
              <a:t>of cannabis by state-licensed retailers and/or microbusinesses if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(1) access to the area where cannabis consumption is allowed is restricted to persons 21 years of age and older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(2) cannabis consumption is not visible from any public place or nonage-restricted area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(3) the sale or consumption of alcohol or tobacco is not allowed on the premises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Onsite consumption ok at </a:t>
            </a:r>
            <a:r>
              <a:rPr lang="en-US" b="1" dirty="0">
                <a:solidFill>
                  <a:srgbClr val="208CF4"/>
                </a:solidFill>
              </a:rPr>
              <a:t>temporary events </a:t>
            </a:r>
            <a:r>
              <a:rPr lang="en-US" dirty="0"/>
              <a:t>if allowed by the local jurisdiction and properly licensed</a:t>
            </a:r>
          </a:p>
        </p:txBody>
      </p:sp>
    </p:spTree>
    <p:extLst>
      <p:ext uri="{BB962C8B-B14F-4D97-AF65-F5344CB8AC3E}">
        <p14:creationId xmlns:p14="http://schemas.microsoft.com/office/powerpoint/2010/main" val="61457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CE6155-CC5B-4076-9839-FAF40B510C78}"/>
              </a:ext>
            </a:extLst>
          </p:cNvPr>
          <p:cNvSpPr/>
          <p:nvPr/>
        </p:nvSpPr>
        <p:spPr>
          <a:xfrm>
            <a:off x="0" y="-152400"/>
            <a:ext cx="12192000" cy="6095999"/>
          </a:xfrm>
          <a:prstGeom prst="rect">
            <a:avLst/>
          </a:prstGeom>
          <a:solidFill>
            <a:srgbClr val="F25F1A"/>
          </a:solidFill>
          <a:ln>
            <a:solidFill>
              <a:srgbClr val="208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1E99E-AFAC-4A24-8436-F6D2C381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05841"/>
            <a:ext cx="7886700" cy="4312919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Public Health Considerations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i="1" dirty="0"/>
              <a:t>What should we be watching for in the next few years?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5323055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9614</TotalTime>
  <Words>1096</Words>
  <Application>Microsoft Office PowerPoint</Application>
  <PresentationFormat>Widescreen</PresentationFormat>
  <Paragraphs>110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Gothic</vt:lpstr>
      <vt:lpstr>Arial</vt:lpstr>
      <vt:lpstr>Calibri</vt:lpstr>
      <vt:lpstr>Calibri Light</vt:lpstr>
      <vt:lpstr>Montserrat</vt:lpstr>
      <vt:lpstr>Custom Design</vt:lpstr>
      <vt:lpstr>Office Theme</vt:lpstr>
      <vt:lpstr>PowerPoint Presentation</vt:lpstr>
      <vt:lpstr>Decriminalization of Cannabis:   What are the penalties, what is legal now, and how do we prevent disparate enforcement?</vt:lpstr>
      <vt:lpstr>Criminal penalties reduced under Prop 64</vt:lpstr>
      <vt:lpstr>Decriminalization</vt:lpstr>
      <vt:lpstr>Disparate Enforcement</vt:lpstr>
      <vt:lpstr>PowerPoint Presentation</vt:lpstr>
      <vt:lpstr>Rights of Non-Smokers</vt:lpstr>
      <vt:lpstr>On-site consumption</vt:lpstr>
      <vt:lpstr>Public Health Considerations  What should we be watching for in the next few years?</vt:lpstr>
      <vt:lpstr>Impacts to youth</vt:lpstr>
      <vt:lpstr>Youth-targeted advertising</vt:lpstr>
      <vt:lpstr>State law advertising restrictions</vt:lpstr>
      <vt:lpstr>Secondhand Smoke</vt:lpstr>
      <vt:lpstr>Contemporary cannabis marketing</vt:lpstr>
      <vt:lpstr>Health-related claims for adult-use cannabis</vt:lpstr>
      <vt:lpstr>Health-related claims?</vt:lpstr>
      <vt:lpstr>Economic Considerations  The Green Rush?</vt:lpstr>
      <vt:lpstr>California Cannabis Industry</vt:lpstr>
      <vt:lpstr>Fool’s Gold?</vt:lpstr>
      <vt:lpstr>The Illicit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Countywide Sustainability Plan  Chief Sustainability Office Bidder’s Conference| September 2017</dc:title>
  <dc:creator>Kristen Pawling</dc:creator>
  <cp:lastModifiedBy>Shannon R. Bertea</cp:lastModifiedBy>
  <cp:revision>376</cp:revision>
  <cp:lastPrinted>2018-08-01T23:23:02Z</cp:lastPrinted>
  <dcterms:created xsi:type="dcterms:W3CDTF">2017-12-11T14:01:19Z</dcterms:created>
  <dcterms:modified xsi:type="dcterms:W3CDTF">2018-10-16T18:25:09Z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2017-09-14T00:00:00Z</vt:filetime>
  </property>
  <property fmtid="{D5CDD505-2E9C-101B-9397-08002B2CF9AE}" pid="3" name="LastSaved">
    <vt:filetime>2017-12-11T00:00:00Z</vt:filetime>
  </property>
</Properties>
</file>